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4"/>
  </p:sldMasterIdLst>
  <p:sldIdLst>
    <p:sldId id="256" r:id="rId5"/>
    <p:sldId id="257" r:id="rId6"/>
    <p:sldId id="258" r:id="rId7"/>
    <p:sldId id="259" r:id="rId8"/>
    <p:sldId id="324" r:id="rId9"/>
    <p:sldId id="280" r:id="rId10"/>
    <p:sldId id="308" r:id="rId11"/>
    <p:sldId id="309" r:id="rId12"/>
    <p:sldId id="310" r:id="rId13"/>
    <p:sldId id="312" r:id="rId14"/>
    <p:sldId id="311" r:id="rId15"/>
    <p:sldId id="313" r:id="rId16"/>
    <p:sldId id="314" r:id="rId17"/>
    <p:sldId id="261" r:id="rId18"/>
    <p:sldId id="317" r:id="rId19"/>
    <p:sldId id="262" r:id="rId20"/>
    <p:sldId id="263" r:id="rId21"/>
    <p:sldId id="319" r:id="rId22"/>
    <p:sldId id="320" r:id="rId23"/>
    <p:sldId id="321" r:id="rId24"/>
    <p:sldId id="322" r:id="rId25"/>
    <p:sldId id="323" r:id="rId26"/>
    <p:sldId id="315" r:id="rId27"/>
    <p:sldId id="298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A33FB5-0748-4C18-9159-EF63E32A49ED}" v="11" dt="2022-12-07T18:50:34.9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19" autoAdjust="0"/>
    <p:restoredTop sz="94660"/>
  </p:normalViewPr>
  <p:slideViewPr>
    <p:cSldViewPr snapToGrid="0">
      <p:cViewPr varScale="1">
        <p:scale>
          <a:sx n="56" d="100"/>
          <a:sy n="56" d="100"/>
        </p:scale>
        <p:origin x="672" y="43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7T15:49:31.69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0,'1'1,"0"-1,0 0,0 1,-1-1,1 1,0 0,0-1,0 1,-1 0,1-1,0 1,0 0,-1 0,1 0,-1 0,1-1,-1 1,1 0,-1 0,0 0,1 0,-1 0,0 0,0 0,0 0,0 0,0 0,0 0,0 0,0 2,1 1,7 83,-4 147,-5-129,29 560,-7-481,69 287,-74-410,2-2,3 0,31 62,-36-92,1 0,0-1,3-1,0-1,1-1,2 0,40 33,-16-22,2-3,2-2,0-2,2-2,1-2,1-3,67 17,-25-14,2-4,0-5,142 5,-191-18,0-3,-1-2,83-14,-113 13,0-2,-1-1,1 0,-1-1,0-1,-1 0,0-2,0 0,-1-1,-1 0,1-1,18-20,-17 11,0-2,-1 1,-1-2,-1 0,-1-1,-1 0,8-28,14-54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7T15:49:32.13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723 0,'-74'91,"-67"90,46-40,-93 181,151-246,3 1,4 1,3 2,-26 125,36-100,3 1,5-1,5 2,19 207,-4-238,2 0,4-2,3 0,3-1,3-1,4-2,66 116,-43-105,3-1,4-4,3-2,86 78,-32-47,245 166,-186-160,5-8,210 86,-157-94,336 88,-234-103,3-15,662 38,-656-91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CED640-2A2B-41E2-AB1A-2A9B21BAA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60FCBB-74D1-4934-9315-C0912B5EFF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086D18-69A0-4C48-9766-3290BD816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925D46-2DEA-4024-A500-D07DE777F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28ADEB-B9D1-4B13-B548-13FFCB4C8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059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1D265-AA87-4FC5-9A56-12446F39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42CDF6-EC77-4FE2-B43F-6B7DDE3A3D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3130CE-5363-48CB-A340-0F0493EC6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633B3F-F69B-4A0F-B85F-5EEC5C2E6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12582E-10D0-4F57-B41B-7BC86F51C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641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FB77D58-5D45-4986-9735-A8BCF75895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DCE1AA-D2E3-4F6E-807B-1BC99D2FDD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CCB4F6-10F4-4A43-9EDD-10822AEBD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F8C7BF-F87C-4DD4-A764-DA24BBDDC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09CD3B-5C66-464D-9770-FC83699EA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61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B2C1A-03F4-4194-B2FF-52CEE01D9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F7A8CC-C4C9-41DF-9E73-115DA82FB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D683D0-42B0-45C1-8E15-D648E076C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6AB831-851A-4453-B5AE-4BD708A45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0560B2-CCC8-42CC-9754-69F08BBA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917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F80FF-C6A2-494D-B2B5-DCED81A4C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1B49E0-2ED4-4ED6-9525-651A00DD6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670E02-DBEA-4EAA-A963-09D5CD651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AA1F08-AC83-4710-87FC-BA2845918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86418F-E4E5-4E49-8867-86DD936FF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081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9095B1-6867-4341-BB7A-B1192E10D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2FCF58-073E-4332-A193-A5C728DCB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12EDE3-5F22-459C-B14E-0E9E4D947E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B47649-78BE-48C3-9619-1393EC25C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63AF48-1D8D-43CE-B4EF-EA283C34C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CE8652-6E13-462A-BA65-CE492BB78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211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EC0A6B-6C98-49D9-A1C8-B1C3AE705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2181C6-4AD0-4DF9-AFA1-3ECD807D8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47CC88-A24C-42F5-BAB7-8668B1596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E3DD69-B51F-44CB-8A7F-9C916C9D35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493277A-5D98-4489-903E-F54234DD7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35922D4-5778-464C-9D4B-53441E81D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8B2B1A9-4C55-4C24-96B8-CDA690065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89758BE-1158-45B0-888E-FBF36F80C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097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CDACC5-7103-41D4-928B-EA6EEA408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AA7162-D5F1-4233-B44B-2A519568F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A707E3F-284F-40F6-9E4A-F11A61BE6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D266D2-4B7E-4B5C-BBF0-36CF7A95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517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AF4FE7-090A-4B5B-BCB1-309C8B80A7D7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7F7AA4-209D-4689-AA02-D04B4EDEF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85722C-8A72-448E-8B83-EF7C5AF93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24A6E7-8728-4C8A-82A6-A6C3CA90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34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FCA1F-DBEC-4F64-A69D-D69080070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91CC70-5093-42C4-8978-1F2D73632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786617-699B-488F-8721-F3B668462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4FC728-03B7-400E-B1AE-2A5B4D18F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97A1CA-2B06-47D1-87BB-6FA3AB170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FA3FAE-923B-44C6-A3D4-934B76B46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205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C06F8E-3219-4BC9-AC48-C3DC6CFCE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304C55E-16F2-4CAF-9384-FC1D4F080F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AD510D-2B1E-4164-AED3-22DE5492E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7433D4-FB86-4AFF-B6A8-F8E3F1BEB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BCFB19-C751-424E-B3D4-EEB9597C4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8B9F28-5458-46D5-A25A-B0BBEAA7D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924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AB1C4B-3767-46EA-A3DE-A1B389DE7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696137-0F59-4406-87C1-C506DAFF0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8FC2BC-E05F-4E79-B480-7DC4C5E52C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BC401-CFCF-4CBF-8250-0F6535AAC3D8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3E4EED-EEA6-4898-9A84-042E4F271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5F8E61-8F4C-46F9-B605-3C0D16F5FB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814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customXml" Target="../ink/ink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1333500" y="5130800"/>
            <a:ext cx="10858500" cy="0"/>
          </a:xfrm>
          <a:prstGeom prst="line">
            <a:avLst/>
          </a:prstGeom>
          <a:ln w="254000">
            <a:solidFill>
              <a:srgbClr val="0187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33497" y="1248008"/>
            <a:ext cx="7210628" cy="144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8800" b="1" dirty="0" err="1">
                <a:solidFill>
                  <a:srgbClr val="0187FB"/>
                </a:solidFill>
              </a:rPr>
              <a:t>캡스톤</a:t>
            </a:r>
            <a:r>
              <a:rPr lang="ko-KR" altLang="en-US" sz="8800" b="1" dirty="0">
                <a:solidFill>
                  <a:srgbClr val="0187FB"/>
                </a:solidFill>
              </a:rPr>
              <a:t> 디자인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995535" y="6586181"/>
            <a:ext cx="2186526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9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ⓒSaebyeol Yu.</a:t>
            </a:r>
            <a:r>
              <a:rPr lang="ko-KR" altLang="en-US" sz="9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lang="en-US" altLang="ko-KR" sz="9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Saebyeol’s</a:t>
            </a:r>
            <a:r>
              <a:rPr lang="ko-KR" altLang="en-US" sz="9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lang="en-US" altLang="ko-KR" sz="9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PowerPoint</a:t>
            </a:r>
            <a:endParaRPr lang="ko-KR" altLang="en-US" sz="900">
              <a:solidFill>
                <a:schemeClr val="tx1">
                  <a:lumMod val="85000"/>
                  <a:lumOff val="15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333500" y="2720706"/>
            <a:ext cx="7632080" cy="1461191"/>
            <a:chOff x="1333500" y="3023567"/>
            <a:chExt cx="7632080" cy="1461191"/>
          </a:xfrm>
        </p:grpSpPr>
        <p:sp>
          <p:nvSpPr>
            <p:cNvPr id="18" name="직사각형 17"/>
            <p:cNvSpPr/>
            <p:nvPr/>
          </p:nvSpPr>
          <p:spPr>
            <a:xfrm>
              <a:off x="1333500" y="3023567"/>
              <a:ext cx="7632080" cy="146119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00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64661" y="3198630"/>
              <a:ext cx="5076086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6000" b="1" spc="-300" dirty="0">
                  <a:solidFill>
                    <a:schemeClr val="bg1"/>
                  </a:solidFill>
                </a:rPr>
                <a:t>2</a:t>
              </a:r>
              <a:r>
                <a:rPr lang="ko-KR" altLang="en-US" sz="6000" b="1" spc="-300" dirty="0">
                  <a:solidFill>
                    <a:schemeClr val="bg1"/>
                  </a:solidFill>
                </a:rPr>
                <a:t>조 </a:t>
              </a:r>
              <a:r>
                <a:rPr lang="en-US" altLang="ko-KR" sz="6000" b="1" spc="-300" dirty="0">
                  <a:solidFill>
                    <a:schemeClr val="bg1"/>
                  </a:solidFill>
                </a:rPr>
                <a:t>- </a:t>
              </a:r>
              <a:r>
                <a:rPr lang="en-US" altLang="ko-KR" sz="6000" b="1" spc="-300" dirty="0" err="1">
                  <a:solidFill>
                    <a:schemeClr val="bg1"/>
                  </a:solidFill>
                </a:rPr>
                <a:t>PyRacing</a:t>
              </a:r>
              <a:endParaRPr lang="en-US" altLang="ko-KR" sz="6000" b="1" spc="-300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9939" y="5509623"/>
            <a:ext cx="914400" cy="1727199"/>
          </a:xfrm>
          <a:prstGeom prst="rect">
            <a:avLst/>
          </a:prstGeom>
        </p:spPr>
        <p:txBody>
          <a:bodyPr wrap="none"/>
          <a:lstStyle/>
          <a:p>
            <a:pPr>
              <a:defRPr/>
            </a:pPr>
            <a:r>
              <a:rPr lang="en-US" altLang="ko-KR" sz="1500" dirty="0"/>
              <a:t>1812006-</a:t>
            </a:r>
            <a:r>
              <a:rPr lang="ko-KR" altLang="en-US" sz="1500" dirty="0" err="1"/>
              <a:t>신오철</a:t>
            </a:r>
            <a:endParaRPr lang="ko-KR" altLang="en-US" sz="1500" dirty="0"/>
          </a:p>
          <a:p>
            <a:pPr>
              <a:defRPr/>
            </a:pPr>
            <a:r>
              <a:rPr lang="en-US" altLang="ko-KR" sz="1500" dirty="0"/>
              <a:t>1912024-</a:t>
            </a:r>
            <a:r>
              <a:rPr lang="ko-KR" altLang="en-US" sz="1500" dirty="0"/>
              <a:t>조현기</a:t>
            </a:r>
          </a:p>
          <a:p>
            <a:pPr>
              <a:defRPr/>
            </a:pPr>
            <a:r>
              <a:rPr lang="en-US" altLang="ko-KR" sz="1500" dirty="0"/>
              <a:t>2012008-</a:t>
            </a:r>
            <a:r>
              <a:rPr lang="ko-KR" altLang="en-US" sz="1500" dirty="0"/>
              <a:t>이하영</a:t>
            </a:r>
            <a:endParaRPr lang="en-US" altLang="ko-KR" sz="1500" dirty="0"/>
          </a:p>
          <a:p>
            <a:pPr>
              <a:defRPr/>
            </a:pPr>
            <a:r>
              <a:rPr lang="en-US" altLang="ko-KR" sz="1500" dirty="0"/>
              <a:t>1812026-</a:t>
            </a:r>
            <a:r>
              <a:rPr lang="ko-KR" altLang="en-US" sz="1500" dirty="0"/>
              <a:t>박건</a:t>
            </a:r>
            <a:endParaRPr lang="en-US" altLang="ko-KR" sz="1500" dirty="0"/>
          </a:p>
          <a:p>
            <a:pPr>
              <a:defRPr/>
            </a:pPr>
            <a:r>
              <a:rPr lang="en-US" altLang="ko-KR" sz="1500" dirty="0"/>
              <a:t>2012015-</a:t>
            </a:r>
            <a:r>
              <a:rPr lang="ko-KR" altLang="en-US" sz="1500" dirty="0" err="1"/>
              <a:t>이봄</a:t>
            </a:r>
            <a:endParaRPr lang="en-US" altLang="ko-KR" sz="15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1AC80B5-76D3-4C80-91CF-843F3BE9B037}"/>
              </a:ext>
            </a:extLst>
          </p:cNvPr>
          <p:cNvSpPr txBox="1"/>
          <p:nvPr/>
        </p:nvSpPr>
        <p:spPr>
          <a:xfrm>
            <a:off x="361950" y="5298637"/>
            <a:ext cx="78867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ExtraBold"/>
                <a:ea typeface="+mj-ea"/>
                <a:cs typeface="+mn-cs"/>
              </a:rPr>
              <a:t>PyRacing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ExtraBold"/>
              <a:ea typeface="+mj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044084-37DD-4FD9-B296-DD230F9F36C9}"/>
              </a:ext>
            </a:extLst>
          </p:cNvPr>
          <p:cNvSpPr txBox="1"/>
          <p:nvPr/>
        </p:nvSpPr>
        <p:spPr>
          <a:xfrm>
            <a:off x="4168877" y="5667985"/>
            <a:ext cx="7886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오일 아이템 획득 시 추가 목숨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+1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표기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or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목숨 이미지 하나 추가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77D4468-06E3-4AD1-BEB7-A6157B33EC3E}"/>
              </a:ext>
            </a:extLst>
          </p:cNvPr>
          <p:cNvCxnSpPr>
            <a:cxnSpLocks/>
          </p:cNvCxnSpPr>
          <p:nvPr/>
        </p:nvCxnSpPr>
        <p:spPr>
          <a:xfrm>
            <a:off x="4168878" y="5571209"/>
            <a:ext cx="1392366" cy="0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EF787B9B-F20B-E0AB-2E15-B9562EB19854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46272-EE31-195A-2427-230605860760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Part 2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91C3A2-6933-2360-F077-1474D15F877F}"/>
              </a:ext>
            </a:extLst>
          </p:cNvPr>
          <p:cNvSpPr txBox="1"/>
          <p:nvPr/>
        </p:nvSpPr>
        <p:spPr>
          <a:xfrm>
            <a:off x="1040781" y="121618"/>
            <a:ext cx="1943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게임 화면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38B0C771-2639-AD3E-31E2-06BD25AD2F7B}"/>
              </a:ext>
            </a:extLst>
          </p:cNvPr>
          <p:cNvSpPr/>
          <p:nvPr/>
        </p:nvSpPr>
        <p:spPr>
          <a:xfrm>
            <a:off x="5687817" y="2517967"/>
            <a:ext cx="1146638" cy="109138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BE0F14A-D2EC-AC51-1A91-B8D821CDE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914" y="921834"/>
            <a:ext cx="3046551" cy="4319836"/>
          </a:xfrm>
          <a:prstGeom prst="rect">
            <a:avLst/>
          </a:prstGeom>
        </p:spPr>
      </p:pic>
      <p:pic>
        <p:nvPicPr>
          <p:cNvPr id="18" name="그림 17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E5185CCC-2A13-68EF-D539-EEE41F356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76" y="930414"/>
            <a:ext cx="2964212" cy="431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6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1AC80B5-76D3-4C80-91CF-843F3BE9B037}"/>
              </a:ext>
            </a:extLst>
          </p:cNvPr>
          <p:cNvSpPr txBox="1"/>
          <p:nvPr/>
        </p:nvSpPr>
        <p:spPr>
          <a:xfrm>
            <a:off x="361950" y="5298637"/>
            <a:ext cx="78867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ExtraBold"/>
                <a:ea typeface="+mj-ea"/>
                <a:cs typeface="+mn-cs"/>
              </a:rPr>
              <a:t>PyRacing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ExtraBold"/>
              <a:ea typeface="+mj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044084-37DD-4FD9-B296-DD230F9F36C9}"/>
              </a:ext>
            </a:extLst>
          </p:cNvPr>
          <p:cNvSpPr txBox="1"/>
          <p:nvPr/>
        </p:nvSpPr>
        <p:spPr>
          <a:xfrm>
            <a:off x="4168877" y="5667985"/>
            <a:ext cx="7886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스테이지 별 배경화면 색상은 총 네 가지로 구성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회색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분홍색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연두색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하늘색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77D4468-06E3-4AD1-BEB7-A6157B33EC3E}"/>
              </a:ext>
            </a:extLst>
          </p:cNvPr>
          <p:cNvCxnSpPr>
            <a:cxnSpLocks/>
          </p:cNvCxnSpPr>
          <p:nvPr/>
        </p:nvCxnSpPr>
        <p:spPr>
          <a:xfrm>
            <a:off x="4168878" y="5571209"/>
            <a:ext cx="1392366" cy="0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EF787B9B-F20B-E0AB-2E15-B9562EB19854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46272-EE31-195A-2427-230605860760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Part 2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91C3A2-6933-2360-F077-1474D15F877F}"/>
              </a:ext>
            </a:extLst>
          </p:cNvPr>
          <p:cNvSpPr txBox="1"/>
          <p:nvPr/>
        </p:nvSpPr>
        <p:spPr>
          <a:xfrm>
            <a:off x="1040781" y="121618"/>
            <a:ext cx="1943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게임 화면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5A57DFF-7311-7C51-01E0-D1A4EAD69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12451"/>
            <a:ext cx="1943161" cy="28403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342742F-E4F3-9CFA-6CB4-FFC204921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461" y="1512451"/>
            <a:ext cx="1950332" cy="284033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508C595-5975-F6F2-FE74-C5559CEF6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531" y="1490328"/>
            <a:ext cx="1954591" cy="284033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8D029F1-F765-B955-815E-6EB76079D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3029" y="1490328"/>
            <a:ext cx="1953262" cy="284033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BBD8D0B-BEE0-3EA6-51EA-A2B0D084D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9669" y="1490328"/>
            <a:ext cx="1950333" cy="284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60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1AC80B5-76D3-4C80-91CF-843F3BE9B037}"/>
              </a:ext>
            </a:extLst>
          </p:cNvPr>
          <p:cNvSpPr txBox="1"/>
          <p:nvPr/>
        </p:nvSpPr>
        <p:spPr>
          <a:xfrm>
            <a:off x="361950" y="5298637"/>
            <a:ext cx="78867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ExtraBold"/>
                <a:ea typeface="+mj-ea"/>
                <a:cs typeface="+mn-cs"/>
              </a:rPr>
              <a:t>PyRacing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ExtraBold"/>
              <a:ea typeface="+mj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044084-37DD-4FD9-B296-DD230F9F36C9}"/>
              </a:ext>
            </a:extLst>
          </p:cNvPr>
          <p:cNvSpPr txBox="1"/>
          <p:nvPr/>
        </p:nvSpPr>
        <p:spPr>
          <a:xfrm>
            <a:off x="4168877" y="5667985"/>
            <a:ext cx="7886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스테이지가 증가할 수록 필요로 하는 점수가 높아지도록 설정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77D4468-06E3-4AD1-BEB7-A6157B33EC3E}"/>
              </a:ext>
            </a:extLst>
          </p:cNvPr>
          <p:cNvCxnSpPr>
            <a:cxnSpLocks/>
          </p:cNvCxnSpPr>
          <p:nvPr/>
        </p:nvCxnSpPr>
        <p:spPr>
          <a:xfrm>
            <a:off x="4168878" y="5571209"/>
            <a:ext cx="1392366" cy="0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EF787B9B-F20B-E0AB-2E15-B9562EB19854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46272-EE31-195A-2427-230605860760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Part </a:t>
            </a:r>
            <a:r>
              <a:rPr lang="en-US" altLang="ko-KR" sz="1200" dirty="0">
                <a:solidFill>
                  <a:prstClr val="black"/>
                </a:solidFill>
                <a:latin typeface="Pretendard"/>
              </a:rPr>
              <a:t>2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91C3A2-6933-2360-F077-1474D15F877F}"/>
              </a:ext>
            </a:extLst>
          </p:cNvPr>
          <p:cNvSpPr txBox="1"/>
          <p:nvPr/>
        </p:nvSpPr>
        <p:spPr>
          <a:xfrm>
            <a:off x="1040781" y="121618"/>
            <a:ext cx="1943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게임 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0EF644-924E-59E7-8939-411324F2D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24" y="980686"/>
            <a:ext cx="4344006" cy="4657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4B5C572-A182-C9B5-E003-1D62EB32C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024" y="1539123"/>
            <a:ext cx="4344007" cy="49428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01CC7DB-97B4-BE55-B012-EEA922322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024" y="2128111"/>
            <a:ext cx="4344006" cy="48372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92E4C3F-1F47-6EA0-5FA6-8E49A8DE3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5024" y="3288367"/>
            <a:ext cx="4372585" cy="44773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D81B30-DD9C-5E65-D775-70D98C20AE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5024" y="4425482"/>
            <a:ext cx="4344006" cy="43821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A14D073-8A61-BBB0-803E-84855B7F10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5024" y="3847398"/>
            <a:ext cx="4344006" cy="46679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355F1CA-08B1-CB10-6AD9-1D430C6064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5024" y="2742178"/>
            <a:ext cx="4344006" cy="42868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66F0E60-C0D1-CA9D-2211-29C2C85595B3}"/>
              </a:ext>
            </a:extLst>
          </p:cNvPr>
          <p:cNvSpPr txBox="1"/>
          <p:nvPr/>
        </p:nvSpPr>
        <p:spPr>
          <a:xfrm>
            <a:off x="6631352" y="936571"/>
            <a:ext cx="3685624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현재 점수 </a:t>
            </a:r>
            <a:r>
              <a:rPr lang="en-US" altLang="ko-KR" sz="1500" dirty="0"/>
              <a:t>= 0  </a:t>
            </a:r>
          </a:p>
          <a:p>
            <a:r>
              <a:rPr lang="ko-KR" altLang="en-US" sz="1500" dirty="0"/>
              <a:t>다음 스테이지에 필요한 점수 </a:t>
            </a:r>
            <a:r>
              <a:rPr lang="en-US" altLang="ko-KR" sz="1500" dirty="0"/>
              <a:t>= 300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CB4055-8C01-C6C5-53CB-737249E54EA1}"/>
              </a:ext>
            </a:extLst>
          </p:cNvPr>
          <p:cNvSpPr txBox="1"/>
          <p:nvPr/>
        </p:nvSpPr>
        <p:spPr>
          <a:xfrm>
            <a:off x="6631352" y="1504370"/>
            <a:ext cx="3685624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현재 점수 </a:t>
            </a:r>
            <a:r>
              <a:rPr lang="en-US" altLang="ko-KR" sz="1500" dirty="0"/>
              <a:t>= 300</a:t>
            </a:r>
          </a:p>
          <a:p>
            <a:r>
              <a:rPr lang="ko-KR" altLang="en-US" sz="1500" dirty="0"/>
              <a:t>다음 스테이지에 필요한 점수 </a:t>
            </a:r>
            <a:r>
              <a:rPr lang="en-US" altLang="ko-KR" sz="1500" dirty="0"/>
              <a:t>= 300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5D1624D-0F6D-F6CA-8FE0-D7F05B75DA40}"/>
              </a:ext>
            </a:extLst>
          </p:cNvPr>
          <p:cNvSpPr txBox="1"/>
          <p:nvPr/>
        </p:nvSpPr>
        <p:spPr>
          <a:xfrm>
            <a:off x="6631352" y="2092972"/>
            <a:ext cx="3685624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현재 점수 </a:t>
            </a:r>
            <a:r>
              <a:rPr lang="en-US" altLang="ko-KR" sz="1500" dirty="0"/>
              <a:t>= 600</a:t>
            </a:r>
          </a:p>
          <a:p>
            <a:r>
              <a:rPr lang="ko-KR" altLang="en-US" sz="1500" dirty="0"/>
              <a:t>다음 스테이지에 필요한 점수 </a:t>
            </a:r>
            <a:r>
              <a:rPr lang="en-US" altLang="ko-KR" sz="1500" dirty="0"/>
              <a:t>= 600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A9BF5DD-4E17-3319-957C-91B51FAC6116}"/>
              </a:ext>
            </a:extLst>
          </p:cNvPr>
          <p:cNvSpPr txBox="1"/>
          <p:nvPr/>
        </p:nvSpPr>
        <p:spPr>
          <a:xfrm>
            <a:off x="6631352" y="2679521"/>
            <a:ext cx="3685624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현재 점수 </a:t>
            </a:r>
            <a:r>
              <a:rPr lang="en-US" altLang="ko-KR" sz="1500" dirty="0"/>
              <a:t>= 1200</a:t>
            </a:r>
          </a:p>
          <a:p>
            <a:r>
              <a:rPr lang="ko-KR" altLang="en-US" sz="1500" dirty="0"/>
              <a:t>다음 스테이지에 필요한 점수 </a:t>
            </a:r>
            <a:r>
              <a:rPr lang="en-US" altLang="ko-KR" sz="1500" dirty="0"/>
              <a:t>= 900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7C7C3F-92F3-34B1-655B-FC129AA6E135}"/>
              </a:ext>
            </a:extLst>
          </p:cNvPr>
          <p:cNvSpPr txBox="1"/>
          <p:nvPr/>
        </p:nvSpPr>
        <p:spPr>
          <a:xfrm>
            <a:off x="6631352" y="3250407"/>
            <a:ext cx="3685624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현재 점수 </a:t>
            </a:r>
            <a:r>
              <a:rPr lang="en-US" altLang="ko-KR" sz="1500" dirty="0"/>
              <a:t>= 2100</a:t>
            </a:r>
          </a:p>
          <a:p>
            <a:r>
              <a:rPr lang="ko-KR" altLang="en-US" sz="1500" dirty="0"/>
              <a:t>다음 스테이지에 필요한 점수 </a:t>
            </a:r>
            <a:r>
              <a:rPr lang="en-US" altLang="ko-KR" sz="1500" dirty="0"/>
              <a:t>= 1200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E0BCE4-205D-AE7A-92F9-30B2FF1DA7A3}"/>
              </a:ext>
            </a:extLst>
          </p:cNvPr>
          <p:cNvSpPr txBox="1"/>
          <p:nvPr/>
        </p:nvSpPr>
        <p:spPr>
          <a:xfrm>
            <a:off x="6631352" y="3821293"/>
            <a:ext cx="3685624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현재 점수 </a:t>
            </a:r>
            <a:r>
              <a:rPr lang="en-US" altLang="ko-KR" sz="1500" dirty="0"/>
              <a:t>= 3300</a:t>
            </a:r>
          </a:p>
          <a:p>
            <a:r>
              <a:rPr lang="ko-KR" altLang="en-US" sz="1500" dirty="0"/>
              <a:t>다음 스테이지에 필요한 점수 </a:t>
            </a:r>
            <a:r>
              <a:rPr lang="en-US" altLang="ko-KR" sz="1500" dirty="0"/>
              <a:t>= 1500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F08905-5390-6197-D9DC-1AFBB5B9909B}"/>
              </a:ext>
            </a:extLst>
          </p:cNvPr>
          <p:cNvSpPr txBox="1"/>
          <p:nvPr/>
        </p:nvSpPr>
        <p:spPr>
          <a:xfrm>
            <a:off x="6631352" y="4367588"/>
            <a:ext cx="3685624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현재 점수 </a:t>
            </a:r>
            <a:r>
              <a:rPr lang="en-US" altLang="ko-KR" sz="1500" dirty="0"/>
              <a:t>= 4800</a:t>
            </a:r>
          </a:p>
          <a:p>
            <a:r>
              <a:rPr lang="ko-KR" altLang="en-US" sz="1500" dirty="0"/>
              <a:t>다음 스테이지에 필요한 점수 </a:t>
            </a:r>
            <a:r>
              <a:rPr lang="en-US" altLang="ko-KR" sz="1500" dirty="0"/>
              <a:t>= 1800</a:t>
            </a:r>
          </a:p>
        </p:txBody>
      </p:sp>
    </p:spTree>
    <p:extLst>
      <p:ext uri="{BB962C8B-B14F-4D97-AF65-F5344CB8AC3E}">
        <p14:creationId xmlns:p14="http://schemas.microsoft.com/office/powerpoint/2010/main" val="22852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1AC80B5-76D3-4C80-91CF-843F3BE9B037}"/>
              </a:ext>
            </a:extLst>
          </p:cNvPr>
          <p:cNvSpPr txBox="1"/>
          <p:nvPr/>
        </p:nvSpPr>
        <p:spPr>
          <a:xfrm>
            <a:off x="361950" y="5298637"/>
            <a:ext cx="78867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ExtraBold"/>
                <a:ea typeface="+mj-ea"/>
                <a:cs typeface="+mn-cs"/>
              </a:rPr>
              <a:t>PyRacing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ExtraBold"/>
              <a:ea typeface="+mj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044084-37DD-4FD9-B296-DD230F9F36C9}"/>
              </a:ext>
            </a:extLst>
          </p:cNvPr>
          <p:cNvSpPr txBox="1"/>
          <p:nvPr/>
        </p:nvSpPr>
        <p:spPr>
          <a:xfrm>
            <a:off x="361950" y="3525776"/>
            <a:ext cx="54449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목숨을 모두 잃게 될 경우 게임 오버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Pretendard"/>
              </a:rPr>
              <a:t>자신의 방금 플레이 했던 점수와 자신의 최고 점수가 동시에 출력됨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77D4468-06E3-4AD1-BEB7-A6157B33EC3E}"/>
              </a:ext>
            </a:extLst>
          </p:cNvPr>
          <p:cNvCxnSpPr/>
          <p:nvPr/>
        </p:nvCxnSpPr>
        <p:spPr>
          <a:xfrm>
            <a:off x="361950" y="3429000"/>
            <a:ext cx="1352550" cy="0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EF787B9B-F20B-E0AB-2E15-B9562EB19854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46272-EE31-195A-2427-230605860760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Part 2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91C3A2-6933-2360-F077-1474D15F877F}"/>
              </a:ext>
            </a:extLst>
          </p:cNvPr>
          <p:cNvSpPr txBox="1"/>
          <p:nvPr/>
        </p:nvSpPr>
        <p:spPr>
          <a:xfrm>
            <a:off x="1040781" y="121618"/>
            <a:ext cx="1943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게임 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2DBEAA-1E70-6941-8900-33E250A62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517" y="359034"/>
            <a:ext cx="3988605" cy="578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7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각 삼각형 7"/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57922" y="2853813"/>
            <a:ext cx="125944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dirty="0">
                <a:solidFill>
                  <a:schemeClr val="bg1"/>
                </a:solidFill>
              </a:rPr>
              <a:t>Part 3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6169" y="3423422"/>
            <a:ext cx="5083443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400" b="1" dirty="0">
                <a:solidFill>
                  <a:schemeClr val="bg1"/>
                </a:solidFill>
              </a:rPr>
              <a:t>주요 기능 코드 설명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995535" y="6586181"/>
            <a:ext cx="2186526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900">
                <a:solidFill>
                  <a:schemeClr val="bg1"/>
                </a:solidFill>
                <a:latin typeface="Arial"/>
                <a:cs typeface="Arial"/>
              </a:rPr>
              <a:t>ⓒSaebyeol Yu.</a:t>
            </a:r>
            <a:r>
              <a:rPr lang="ko-KR" altLang="en-US" sz="90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ko-KR" sz="900">
                <a:solidFill>
                  <a:schemeClr val="bg1"/>
                </a:solidFill>
                <a:latin typeface="Arial"/>
                <a:cs typeface="Arial"/>
              </a:rPr>
              <a:t>Saebyeol’s</a:t>
            </a:r>
            <a:r>
              <a:rPr lang="ko-KR" altLang="en-US" sz="90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ko-KR" sz="900">
                <a:solidFill>
                  <a:schemeClr val="bg1"/>
                </a:solidFill>
                <a:latin typeface="Arial"/>
                <a:cs typeface="Arial"/>
              </a:rPr>
              <a:t>PowerPoint</a:t>
            </a:r>
            <a:endParaRPr lang="ko-KR" altLang="en-US" sz="90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-27381" y="-11154"/>
            <a:ext cx="4967373" cy="6874730"/>
            <a:chOff x="-27381" y="-11154"/>
            <a:chExt cx="4967373" cy="6874730"/>
          </a:xfrm>
        </p:grpSpPr>
        <p:sp>
          <p:nvSpPr>
            <p:cNvPr id="8" name="직각 삼각형 7"/>
            <p:cNvSpPr/>
            <p:nvPr/>
          </p:nvSpPr>
          <p:spPr>
            <a:xfrm>
              <a:off x="0" y="3429000"/>
              <a:ext cx="3434576" cy="3434576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직각 삼각형 8"/>
            <p:cNvSpPr/>
            <p:nvPr/>
          </p:nvSpPr>
          <p:spPr>
            <a:xfrm rot="5400000">
              <a:off x="0" y="0"/>
              <a:ext cx="3434576" cy="3434576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rot="16200000">
              <a:off x="-23400" y="-11154"/>
              <a:ext cx="3434576" cy="3434576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직각 삼각형 10"/>
            <p:cNvSpPr/>
            <p:nvPr/>
          </p:nvSpPr>
          <p:spPr>
            <a:xfrm rot="16200000">
              <a:off x="-27381" y="-11153"/>
              <a:ext cx="4967373" cy="4967373"/>
            </a:xfrm>
            <a:prstGeom prst="rtTriangl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445404" y="416244"/>
            <a:ext cx="256993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400" dirty="0">
                <a:solidFill>
                  <a:schemeClr val="bg1"/>
                </a:solidFill>
                <a:latin typeface="+mj-ea"/>
                <a:ea typeface="+mj-ea"/>
              </a:rPr>
              <a:t>주요 기능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6212321" y="1309065"/>
            <a:ext cx="57465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7207341" y="1528960"/>
            <a:ext cx="2279600" cy="635112"/>
            <a:chOff x="7207341" y="1706133"/>
            <a:chExt cx="2279600" cy="635112"/>
          </a:xfrm>
        </p:grpSpPr>
        <p:sp>
          <p:nvSpPr>
            <p:cNvPr id="18" name="TextBox 17"/>
            <p:cNvSpPr txBox="1"/>
            <p:nvPr/>
          </p:nvSpPr>
          <p:spPr>
            <a:xfrm>
              <a:off x="7207341" y="1706133"/>
              <a:ext cx="446949" cy="6351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3600" b="1" dirty="0">
                  <a:solidFill>
                    <a:schemeClr val="bg1"/>
                  </a:solidFill>
                </a:rPr>
                <a:t>1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51933" y="1798466"/>
              <a:ext cx="1435008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400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Main menu</a:t>
              </a:r>
              <a:endParaRPr lang="ko-KR" altLang="en-US" sz="2400" b="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7207341" y="2251844"/>
            <a:ext cx="1603579" cy="646331"/>
            <a:chOff x="7207341" y="1706133"/>
            <a:chExt cx="1603579" cy="646331"/>
          </a:xfrm>
        </p:grpSpPr>
        <p:sp>
          <p:nvSpPr>
            <p:cNvPr id="25" name="TextBox 24"/>
            <p:cNvSpPr txBox="1"/>
            <p:nvPr/>
          </p:nvSpPr>
          <p:spPr>
            <a:xfrm>
              <a:off x="7207341" y="1706133"/>
              <a:ext cx="418704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3600" b="1" dirty="0">
                  <a:solidFill>
                    <a:schemeClr val="bg1"/>
                  </a:solidFill>
                </a:rPr>
                <a:t>2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51930" y="1798466"/>
              <a:ext cx="758990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400" b="0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Score</a:t>
              </a:r>
              <a:endParaRPr lang="ko-KR" altLang="en-US" sz="2400" b="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9995535" y="6586181"/>
            <a:ext cx="2186526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900">
                <a:solidFill>
                  <a:schemeClr val="bg1"/>
                </a:solidFill>
                <a:latin typeface="Arial"/>
                <a:cs typeface="Arial"/>
              </a:rPr>
              <a:t>ⓒSaebyeol Yu.</a:t>
            </a:r>
            <a:r>
              <a:rPr lang="ko-KR" altLang="en-US" sz="90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ko-KR" sz="900">
                <a:solidFill>
                  <a:schemeClr val="bg1"/>
                </a:solidFill>
                <a:latin typeface="Arial"/>
                <a:cs typeface="Arial"/>
              </a:rPr>
              <a:t>Saebyeol’s</a:t>
            </a:r>
            <a:r>
              <a:rPr lang="ko-KR" altLang="en-US" sz="90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ko-KR" sz="900">
                <a:solidFill>
                  <a:schemeClr val="bg1"/>
                </a:solidFill>
                <a:latin typeface="Arial"/>
                <a:cs typeface="Arial"/>
              </a:rPr>
              <a:t>PowerPoint</a:t>
            </a:r>
            <a:endParaRPr lang="ko-KR" altLang="en-US" sz="90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A28ADF5-50B5-1FB4-8A84-74FC69103731}"/>
              </a:ext>
            </a:extLst>
          </p:cNvPr>
          <p:cNvGrpSpPr/>
          <p:nvPr/>
        </p:nvGrpSpPr>
        <p:grpSpPr>
          <a:xfrm>
            <a:off x="7207341" y="2985947"/>
            <a:ext cx="1610121" cy="646331"/>
            <a:chOff x="7207341" y="1706133"/>
            <a:chExt cx="1610121" cy="6463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C69DF11-1165-4EC9-B5C5-FFAC2A56F3D7}"/>
                </a:ext>
              </a:extLst>
            </p:cNvPr>
            <p:cNvSpPr txBox="1"/>
            <p:nvPr/>
          </p:nvSpPr>
          <p:spPr>
            <a:xfrm>
              <a:off x="7207341" y="1706133"/>
              <a:ext cx="418704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3600" b="1" dirty="0">
                  <a:solidFill>
                    <a:schemeClr val="bg1"/>
                  </a:solidFill>
                </a:rPr>
                <a:t>3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64F5A7C-BB1E-AD67-50F2-A2BCC07C0FF9}"/>
                </a:ext>
              </a:extLst>
            </p:cNvPr>
            <p:cNvSpPr txBox="1"/>
            <p:nvPr/>
          </p:nvSpPr>
          <p:spPr>
            <a:xfrm>
              <a:off x="8051931" y="1798466"/>
              <a:ext cx="765531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400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Stage</a:t>
              </a:r>
              <a:endParaRPr lang="ko-KR" altLang="en-US" sz="2400" b="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D67BCF2-E5FC-E6D8-209B-D8A2AD39694F}"/>
              </a:ext>
            </a:extLst>
          </p:cNvPr>
          <p:cNvGrpSpPr/>
          <p:nvPr/>
        </p:nvGrpSpPr>
        <p:grpSpPr>
          <a:xfrm>
            <a:off x="7207341" y="3692721"/>
            <a:ext cx="1361078" cy="646331"/>
            <a:chOff x="7207341" y="1706133"/>
            <a:chExt cx="1361078" cy="6463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4C55D5-C5CE-1692-9490-E7F4AF66382A}"/>
                </a:ext>
              </a:extLst>
            </p:cNvPr>
            <p:cNvSpPr txBox="1"/>
            <p:nvPr/>
          </p:nvSpPr>
          <p:spPr>
            <a:xfrm>
              <a:off x="7207341" y="1706133"/>
              <a:ext cx="418704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3600" b="1" dirty="0">
                  <a:solidFill>
                    <a:schemeClr val="bg1"/>
                  </a:solidFill>
                </a:rPr>
                <a:t>4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FA3A0D-450A-4A21-A11B-64C6B3DA6171}"/>
                </a:ext>
              </a:extLst>
            </p:cNvPr>
            <p:cNvSpPr txBox="1"/>
            <p:nvPr/>
          </p:nvSpPr>
          <p:spPr>
            <a:xfrm>
              <a:off x="8051931" y="1798466"/>
              <a:ext cx="516488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400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Life</a:t>
              </a:r>
              <a:endParaRPr lang="ko-KR" altLang="en-US" sz="2400" b="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43771E2-1787-BA3C-EA5E-841F96C1047C}"/>
              </a:ext>
            </a:extLst>
          </p:cNvPr>
          <p:cNvGrpSpPr/>
          <p:nvPr/>
        </p:nvGrpSpPr>
        <p:grpSpPr>
          <a:xfrm>
            <a:off x="7207341" y="4399495"/>
            <a:ext cx="1497974" cy="646331"/>
            <a:chOff x="7207341" y="1706133"/>
            <a:chExt cx="1497974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BF2A44F-EEA2-0263-388A-3623F036E1F6}"/>
                </a:ext>
              </a:extLst>
            </p:cNvPr>
            <p:cNvSpPr txBox="1"/>
            <p:nvPr/>
          </p:nvSpPr>
          <p:spPr>
            <a:xfrm>
              <a:off x="7207341" y="1706133"/>
              <a:ext cx="418704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3600" b="1" dirty="0">
                  <a:solidFill>
                    <a:schemeClr val="bg1"/>
                  </a:solidFill>
                </a:rPr>
                <a:t>5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48C2259-DDD7-29E6-273B-1AE604FD26DE}"/>
                </a:ext>
              </a:extLst>
            </p:cNvPr>
            <p:cNvSpPr txBox="1"/>
            <p:nvPr/>
          </p:nvSpPr>
          <p:spPr>
            <a:xfrm>
              <a:off x="8051931" y="1798466"/>
              <a:ext cx="653384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400" b="0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Item</a:t>
              </a:r>
              <a:endParaRPr lang="ko-KR" altLang="en-US" sz="2400" b="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0B0B905-B70D-AA99-67A1-A71B71C2A823}"/>
              </a:ext>
            </a:extLst>
          </p:cNvPr>
          <p:cNvGrpSpPr/>
          <p:nvPr/>
        </p:nvGrpSpPr>
        <p:grpSpPr>
          <a:xfrm>
            <a:off x="7207341" y="5045826"/>
            <a:ext cx="2136931" cy="646331"/>
            <a:chOff x="7207341" y="1706133"/>
            <a:chExt cx="2136931" cy="6463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649D11-1C8F-7F0E-61E1-178C823F6135}"/>
                </a:ext>
              </a:extLst>
            </p:cNvPr>
            <p:cNvSpPr txBox="1"/>
            <p:nvPr/>
          </p:nvSpPr>
          <p:spPr>
            <a:xfrm>
              <a:off x="7207341" y="1706133"/>
              <a:ext cx="418704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3600" b="1" dirty="0">
                  <a:solidFill>
                    <a:schemeClr val="bg1"/>
                  </a:solidFill>
                </a:rPr>
                <a:t>6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13FFD78-0092-75C4-C178-E95963164BE1}"/>
                </a:ext>
              </a:extLst>
            </p:cNvPr>
            <p:cNvSpPr txBox="1"/>
            <p:nvPr/>
          </p:nvSpPr>
          <p:spPr>
            <a:xfrm>
              <a:off x="8051931" y="1798466"/>
              <a:ext cx="1292341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400" spc="-300" dirty="0">
                  <a:solidFill>
                    <a:schemeClr val="bg1"/>
                  </a:solidFill>
                </a:rPr>
                <a:t>충돌감지 </a:t>
              </a:r>
              <a:endParaRPr lang="ko-KR" altLang="en-US" sz="2400" b="0" spc="-3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842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/>
          </a:p>
        </p:txBody>
      </p:sp>
      <p:sp>
        <p:nvSpPr>
          <p:cNvPr id="5" name="직각 삼각형 4"/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/>
          </a:p>
        </p:txBody>
      </p:sp>
      <p:sp>
        <p:nvSpPr>
          <p:cNvPr id="6" name="TextBox 5"/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/>
              <a:t>Part 3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040781" y="121618"/>
            <a:ext cx="198804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b="0" spc="-300" dirty="0"/>
              <a:t>Main menu</a:t>
            </a:r>
            <a:endParaRPr lang="ko-KR" altLang="en-US" sz="3600" b="0" spc="-3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AB632F5-B4DF-A3F8-EB12-B55B2B935F46}"/>
              </a:ext>
            </a:extLst>
          </p:cNvPr>
          <p:cNvSpPr/>
          <p:nvPr/>
        </p:nvSpPr>
        <p:spPr>
          <a:xfrm>
            <a:off x="152400" y="937219"/>
            <a:ext cx="9457765" cy="4591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def 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draw_main_menu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(): </a:t>
            </a: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draw_x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(WINDOW_WIDTH / 2) - 200</a:t>
            </a: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draw_y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WINDOW_HEIGHT / 2</a:t>
            </a: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image_intro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pygame.image.load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('PyCar.png')</a:t>
            </a: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SCREEN.blit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image_intro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[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draw_x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draw_y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- 280])</a:t>
            </a: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font_40 = 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pygame.font.SysFont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("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FixedSys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", 40, True, False)</a:t>
            </a: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font_30 = 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pygame.font.SysFont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("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FixedSys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", 30, True, False)</a:t>
            </a: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text_title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font_40.render("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PyCar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Racing Car 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Game",True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BLACK)</a:t>
            </a: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SCREEN.blit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text_title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,[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draw_x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draw_y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])</a:t>
            </a: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score_text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font_40.render("Score:" + str(SCORE), True, WHITE)</a:t>
            </a: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SCREEN.blit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score_text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,[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draw_x,draw_y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+ 70])</a:t>
            </a: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bestscore_text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font_40.render("Best Score : " + str(BESTSCORE), True, WHITE)</a:t>
            </a: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SCREEN.blit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bestscore_text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,[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draw_x,draw_y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+ 105])</a:t>
            </a: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text_start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font_30.render("Press Space Key to Start!", True, RED)</a:t>
            </a: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SCREEN.blit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text_start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[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draw_x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draw_y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+ 140])</a:t>
            </a: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pygame.display.flip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5" name="_x150827280">
            <a:extLst>
              <a:ext uri="{FF2B5EF4-FFF2-40B4-BE49-F238E27FC236}">
                <a16:creationId xmlns:a16="http://schemas.microsoft.com/office/drawing/2014/main" id="{D7327EBB-B768-9102-0FB6-E38D2CBD4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593" y="0"/>
            <a:ext cx="4412407" cy="3934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/>
          </a:p>
        </p:txBody>
      </p:sp>
      <p:sp>
        <p:nvSpPr>
          <p:cNvPr id="5" name="직각 삼각형 4"/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/>
          </a:p>
        </p:txBody>
      </p:sp>
      <p:sp>
        <p:nvSpPr>
          <p:cNvPr id="6" name="TextBox 5"/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/>
              <a:t>Part 3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040781" y="121618"/>
            <a:ext cx="108843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spc="-300" dirty="0"/>
              <a:t>Score</a:t>
            </a:r>
            <a:r>
              <a:rPr lang="ko-KR" altLang="en-US" sz="3600" b="0" spc="-300" dirty="0"/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E759A2-1328-D0E1-92B3-DC9E23A63BD1}"/>
              </a:ext>
            </a:extLst>
          </p:cNvPr>
          <p:cNvSpPr/>
          <p:nvPr/>
        </p:nvSpPr>
        <p:spPr>
          <a:xfrm>
            <a:off x="152400" y="937219"/>
            <a:ext cx="9457765" cy="4591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변수 </a:t>
            </a:r>
            <a:endParaRPr lang="en-US" altLang="ko-KR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SCORE = 0</a:t>
            </a: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BESTSCORE = 0</a:t>
            </a:r>
          </a:p>
          <a:p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score</a:t>
            </a:r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출력</a:t>
            </a:r>
            <a:endParaRPr lang="en-US" altLang="ko-KR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def 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draw_score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():</a:t>
            </a: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font_01 = 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pygame.font.SysFont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("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FixedSsy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", 30, True, False)</a:t>
            </a: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text_score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font_01.render("Score : " + str(SCORE), True, BLACK)</a:t>
            </a: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SCREEN.blit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text_score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[15, 15])</a:t>
            </a:r>
          </a:p>
          <a:p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en-US" altLang="ko-KR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bestscore</a:t>
            </a:r>
            <a:endParaRPr lang="en-US" altLang="ko-KR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 SCORE &gt;= BESTSCORE:</a:t>
            </a: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BESTSCORE = SCORE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59B82E-F927-42EE-E895-5DDFD1FBB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035" y="0"/>
            <a:ext cx="3818965" cy="5745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/>
          </a:p>
        </p:txBody>
      </p:sp>
      <p:sp>
        <p:nvSpPr>
          <p:cNvPr id="5" name="직각 삼각형 4"/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/>
          </a:p>
        </p:txBody>
      </p:sp>
      <p:sp>
        <p:nvSpPr>
          <p:cNvPr id="6" name="TextBox 5"/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/>
              <a:t>Part 3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040781" y="121618"/>
            <a:ext cx="101675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spc="-300" dirty="0"/>
              <a:t>Stage</a:t>
            </a:r>
            <a:endParaRPr lang="ko-KR" altLang="en-US" sz="3600" b="0" spc="-3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E759A2-1328-D0E1-92B3-DC9E23A63BD1}"/>
              </a:ext>
            </a:extLst>
          </p:cNvPr>
          <p:cNvSpPr/>
          <p:nvPr/>
        </p:nvSpPr>
        <p:spPr>
          <a:xfrm>
            <a:off x="152400" y="937219"/>
            <a:ext cx="9457765" cy="4591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변수 </a:t>
            </a:r>
            <a:endParaRPr lang="en-US" altLang="ko-KR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STAGESTAIR = 300</a:t>
            </a:r>
          </a:p>
          <a:p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stage </a:t>
            </a:r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endParaRPr lang="en-US" altLang="ko-KR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text_stage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font_01.render("STAGE : " + str(STAGE), True, BLACK)</a:t>
            </a:r>
          </a:p>
          <a:p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 STAGE == 1:</a:t>
            </a: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stair = STAGESTAIR</a:t>
            </a: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else:</a:t>
            </a: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stair = (STAGE - 1) * STAGESTAIR</a:t>
            </a: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 SCORE &gt;= STAGESCORE + stair:</a:t>
            </a: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STAGE += 1</a:t>
            </a: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color_nm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+=1</a:t>
            </a: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if 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color_nm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== 4:</a:t>
            </a: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color_nm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0</a:t>
            </a: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STAGESCORE = STAGESCORE + stair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D9CE52-3E72-02CB-E8F4-1079C443D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576" y="-1531"/>
            <a:ext cx="3702425" cy="553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7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/>
          </a:p>
        </p:txBody>
      </p:sp>
      <p:sp>
        <p:nvSpPr>
          <p:cNvPr id="5" name="직각 삼각형 4"/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/>
          </a:p>
        </p:txBody>
      </p:sp>
      <p:sp>
        <p:nvSpPr>
          <p:cNvPr id="6" name="TextBox 5"/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/>
              <a:t>Part 3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040781" y="121618"/>
            <a:ext cx="68935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b="0" spc="-300" dirty="0"/>
              <a:t>Life</a:t>
            </a:r>
            <a:endParaRPr lang="ko-KR" altLang="en-US" sz="3600" b="0" spc="-3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E759A2-1328-D0E1-92B3-DC9E23A63BD1}"/>
              </a:ext>
            </a:extLst>
          </p:cNvPr>
          <p:cNvSpPr/>
          <p:nvPr/>
        </p:nvSpPr>
        <p:spPr>
          <a:xfrm>
            <a:off x="152400" y="937219"/>
            <a:ext cx="9457765" cy="4591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변수</a:t>
            </a:r>
            <a:endParaRPr lang="en-US" altLang="ko-KR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PNUMBER = 5</a:t>
            </a:r>
          </a:p>
          <a:p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</a:t>
            </a:r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Life </a:t>
            </a:r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기록</a:t>
            </a: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 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in range(PNUMBER):</a:t>
            </a: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if 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&lt; 5:</a:t>
            </a: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pimage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pygame.image.load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(DIRCARS + 'Player.png')</a:t>
            </a: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pimage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pygame.transform.scale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pimage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(15, 38))</a:t>
            </a: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px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WINDOW_WIDTH - 20 - (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* 30)</a:t>
            </a: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SCREEN.blit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pimage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[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px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15])</a:t>
            </a:r>
            <a:endParaRPr lang="en-US" altLang="ko-KR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else:</a:t>
            </a: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text_pnumber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font_01.render("+" + str(PNUMBER - 5), True, WHITE)</a:t>
            </a: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text_pnumber_x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WINDOW_WIDTH - 30 - (5 * 30)</a:t>
            </a: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SCREEN.blit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text_pnumber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[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text_pnumber_x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25])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A35F56-1CEA-73DB-3CBA-796BE5A79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173" y="0"/>
            <a:ext cx="3546828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64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-27381" y="-11154"/>
            <a:ext cx="4967373" cy="6874730"/>
            <a:chOff x="-27381" y="-11154"/>
            <a:chExt cx="4967373" cy="6874730"/>
          </a:xfrm>
        </p:grpSpPr>
        <p:sp>
          <p:nvSpPr>
            <p:cNvPr id="8" name="직각 삼각형 7"/>
            <p:cNvSpPr/>
            <p:nvPr/>
          </p:nvSpPr>
          <p:spPr>
            <a:xfrm>
              <a:off x="0" y="3429000"/>
              <a:ext cx="3434576" cy="3434576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직각 삼각형 8"/>
            <p:cNvSpPr/>
            <p:nvPr/>
          </p:nvSpPr>
          <p:spPr>
            <a:xfrm rot="5400000">
              <a:off x="0" y="0"/>
              <a:ext cx="3434576" cy="3434576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rot="16200000">
              <a:off x="-23400" y="-11154"/>
              <a:ext cx="3434576" cy="3434576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직각 삼각형 10"/>
            <p:cNvSpPr/>
            <p:nvPr/>
          </p:nvSpPr>
          <p:spPr>
            <a:xfrm rot="16200000">
              <a:off x="-27381" y="-11153"/>
              <a:ext cx="4967373" cy="4967373"/>
            </a:xfrm>
            <a:prstGeom prst="rtTriangl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445404" y="416244"/>
            <a:ext cx="1275561" cy="75342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400" dirty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6445404" y="1326994"/>
            <a:ext cx="57465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7207341" y="2043382"/>
            <a:ext cx="1542324" cy="635112"/>
            <a:chOff x="7207341" y="1706133"/>
            <a:chExt cx="1542324" cy="635112"/>
          </a:xfrm>
        </p:grpSpPr>
        <p:sp>
          <p:nvSpPr>
            <p:cNvPr id="18" name="TextBox 17"/>
            <p:cNvSpPr txBox="1"/>
            <p:nvPr/>
          </p:nvSpPr>
          <p:spPr>
            <a:xfrm>
              <a:off x="7207341" y="1706133"/>
              <a:ext cx="446949" cy="6351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3600" b="1">
                  <a:solidFill>
                    <a:schemeClr val="bg1"/>
                  </a:solidFill>
                </a:rPr>
                <a:t>1</a:t>
              </a:r>
              <a:endParaRPr lang="ko-KR" altLang="en-US" sz="3600" b="1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51933" y="1798466"/>
              <a:ext cx="697732" cy="44752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400" b="0" spc="-300">
                  <a:solidFill>
                    <a:schemeClr val="bg1"/>
                  </a:solidFill>
                </a:rPr>
                <a:t>개요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7207341" y="3111410"/>
            <a:ext cx="2136930" cy="646331"/>
            <a:chOff x="7207341" y="1706133"/>
            <a:chExt cx="2136930" cy="646331"/>
          </a:xfrm>
        </p:grpSpPr>
        <p:sp>
          <p:nvSpPr>
            <p:cNvPr id="25" name="TextBox 24"/>
            <p:cNvSpPr txBox="1"/>
            <p:nvPr/>
          </p:nvSpPr>
          <p:spPr>
            <a:xfrm>
              <a:off x="7207341" y="1706133"/>
              <a:ext cx="418704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3600" b="1" dirty="0">
                  <a:solidFill>
                    <a:schemeClr val="bg1"/>
                  </a:solidFill>
                </a:rPr>
                <a:t>2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51930" y="1798466"/>
              <a:ext cx="1292341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400" b="0" spc="-300" dirty="0">
                  <a:solidFill>
                    <a:schemeClr val="bg1"/>
                  </a:solidFill>
                </a:rPr>
                <a:t>게임 화면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7207341" y="4190657"/>
            <a:ext cx="3366434" cy="646331"/>
            <a:chOff x="7207341" y="1706133"/>
            <a:chExt cx="3366434" cy="646331"/>
          </a:xfrm>
        </p:grpSpPr>
        <p:sp>
          <p:nvSpPr>
            <p:cNvPr id="28" name="TextBox 27"/>
            <p:cNvSpPr txBox="1"/>
            <p:nvPr/>
          </p:nvSpPr>
          <p:spPr>
            <a:xfrm>
              <a:off x="7207341" y="1706133"/>
              <a:ext cx="418704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3600" b="1" dirty="0">
                  <a:solidFill>
                    <a:schemeClr val="bg1"/>
                  </a:solidFill>
                </a:rPr>
                <a:t>3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51931" y="1798466"/>
              <a:ext cx="2521844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400" b="0" spc="-300" dirty="0">
                  <a:solidFill>
                    <a:schemeClr val="bg1"/>
                  </a:solidFill>
                </a:rPr>
                <a:t>주요  기능  코드  설명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9995535" y="6586181"/>
            <a:ext cx="2186526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900">
                <a:solidFill>
                  <a:schemeClr val="bg1"/>
                </a:solidFill>
                <a:latin typeface="Arial"/>
                <a:cs typeface="Arial"/>
              </a:rPr>
              <a:t>ⓒSaebyeol Yu.</a:t>
            </a:r>
            <a:r>
              <a:rPr lang="ko-KR" altLang="en-US" sz="90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ko-KR" sz="900">
                <a:solidFill>
                  <a:schemeClr val="bg1"/>
                </a:solidFill>
                <a:latin typeface="Arial"/>
                <a:cs typeface="Arial"/>
              </a:rPr>
              <a:t>Saebyeol’s</a:t>
            </a:r>
            <a:r>
              <a:rPr lang="ko-KR" altLang="en-US" sz="90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ko-KR" sz="900">
                <a:solidFill>
                  <a:schemeClr val="bg1"/>
                </a:solidFill>
                <a:latin typeface="Arial"/>
                <a:cs typeface="Arial"/>
              </a:rPr>
              <a:t>PowerPoint</a:t>
            </a:r>
            <a:endParaRPr lang="ko-KR" altLang="en-US" sz="90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/>
          </a:p>
        </p:txBody>
      </p:sp>
      <p:sp>
        <p:nvSpPr>
          <p:cNvPr id="5" name="직각 삼각형 4"/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/>
          </a:p>
        </p:txBody>
      </p:sp>
      <p:sp>
        <p:nvSpPr>
          <p:cNvPr id="6" name="TextBox 5"/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/>
              <a:t>Part 3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040781" y="121618"/>
            <a:ext cx="89466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b="0" spc="-300" dirty="0"/>
              <a:t>Item</a:t>
            </a:r>
            <a:endParaRPr lang="ko-KR" altLang="en-US" sz="3600" b="0" spc="-3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E759A2-1328-D0E1-92B3-DC9E23A63BD1}"/>
              </a:ext>
            </a:extLst>
          </p:cNvPr>
          <p:cNvSpPr/>
          <p:nvPr/>
        </p:nvSpPr>
        <p:spPr>
          <a:xfrm>
            <a:off x="152400" y="1528890"/>
            <a:ext cx="9457765" cy="4591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변수</a:t>
            </a:r>
            <a:endParaRPr lang="en-US" altLang="ko-KR" sz="16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OIL_CK = 2</a:t>
            </a:r>
          </a:p>
          <a:p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오일 이미지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위치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속도</a:t>
            </a:r>
            <a:endParaRPr lang="en-US" altLang="ko-KR" sz="16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def </a:t>
            </a:r>
            <a:r>
              <a:rPr lang="en-US" altLang="ko-KR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load_oil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(self):</a:t>
            </a:r>
          </a:p>
          <a:p>
            <a:r>
              <a:rPr lang="en-US" altLang="ko-KR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self.image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pygame.image.load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(DIRCARS + "oil.png")</a:t>
            </a:r>
          </a:p>
          <a:p>
            <a:r>
              <a:rPr lang="en-US" altLang="ko-KR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self.image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pygame.transform.scale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self.image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(70, 70))</a:t>
            </a:r>
          </a:p>
          <a:p>
            <a:r>
              <a:rPr lang="en-US" altLang="ko-KR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self.rect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self.image.get_rect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r>
              <a:rPr lang="en-US" altLang="ko-KR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self.rect.x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random.randrange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(0, WINDOW_WIDTH - </a:t>
            </a:r>
            <a:r>
              <a:rPr lang="en-US" altLang="ko-KR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self.rect.width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self.rect.y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random.randrange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(-150, -50)</a:t>
            </a:r>
          </a:p>
          <a:p>
            <a:r>
              <a:rPr lang="en-US" altLang="ko-KR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self.dy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5</a:t>
            </a:r>
          </a:p>
          <a:p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가 올라갈 때마다 오일 하나씩 생성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 STAGE == OIL_CK:</a:t>
            </a:r>
            <a:endParaRPr lang="ko-KR" altLang="en-US" sz="16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OILS[0].</a:t>
            </a:r>
            <a:r>
              <a:rPr lang="en-US" altLang="ko-KR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draw_car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endParaRPr lang="en-US" altLang="ko-KR" sz="16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OILS[0].</a:t>
            </a:r>
            <a:r>
              <a:rPr lang="en-US" altLang="ko-KR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rect.y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+= OILS[0].</a:t>
            </a:r>
            <a:r>
              <a:rPr lang="en-US" altLang="ko-KR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dy</a:t>
            </a:r>
            <a:endParaRPr lang="ko-KR" altLang="en-US" sz="16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 </a:t>
            </a:r>
            <a:r>
              <a:rPr lang="en-US" altLang="ko-KR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player.check_collision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(OILS[0]):</a:t>
            </a:r>
            <a:endParaRPr lang="ko-KR" altLang="en-US" sz="16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PNUMBER += 1 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OIL_CK += 1 </a:t>
            </a:r>
            <a:endParaRPr lang="ko-KR" altLang="en-US" sz="16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OILS[0].</a:t>
            </a:r>
            <a:r>
              <a:rPr lang="en-US" altLang="ko-KR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load_oil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endParaRPr lang="en-US" altLang="ko-KR" sz="16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 OILS[0].</a:t>
            </a:r>
            <a:r>
              <a:rPr lang="en-US" altLang="ko-KR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rect.y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&gt; WINDOW_HEIGHT: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OIL_CK += 1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OILS[0].</a:t>
            </a:r>
            <a:r>
              <a:rPr lang="en-US" altLang="ko-KR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load_oil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 descr="텍스트, 스크린샷이(가) 표시된 사진">
            <a:extLst>
              <a:ext uri="{FF2B5EF4-FFF2-40B4-BE49-F238E27FC236}">
                <a16:creationId xmlns:a16="http://schemas.microsoft.com/office/drawing/2014/main" id="{015042E9-782F-8A2E-F86E-79550BEB1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238" y="0"/>
            <a:ext cx="3656762" cy="532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6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/>
          </a:p>
        </p:txBody>
      </p:sp>
      <p:sp>
        <p:nvSpPr>
          <p:cNvPr id="5" name="직각 삼각형 4"/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/>
          </a:p>
        </p:txBody>
      </p:sp>
      <p:sp>
        <p:nvSpPr>
          <p:cNvPr id="6" name="TextBox 5"/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/>
              <a:t>Part 3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022852" y="64425"/>
            <a:ext cx="230704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b="0" spc="-300" dirty="0"/>
              <a:t>충돌감지 </a:t>
            </a:r>
            <a:r>
              <a:rPr lang="en-US" altLang="ko-KR" sz="3600" b="0" spc="-300" dirty="0"/>
              <a:t>- 1</a:t>
            </a:r>
            <a:endParaRPr lang="ko-KR" altLang="en-US" sz="3600" b="0" spc="-3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E759A2-1328-D0E1-92B3-DC9E23A63BD1}"/>
              </a:ext>
            </a:extLst>
          </p:cNvPr>
          <p:cNvSpPr/>
          <p:nvPr/>
        </p:nvSpPr>
        <p:spPr>
          <a:xfrm>
            <a:off x="152400" y="1313737"/>
            <a:ext cx="9457765" cy="4591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def 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check_collision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(self, car, distance = 0):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if (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self.rect.top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+ distance &lt; 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car.rect.bottom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and (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car.rect.top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&lt; 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self.rect.bottom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distance) and (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self.rect.left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+ distance &lt; 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car.rect.right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and (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car.rect.left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&lt; 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self.rect.right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distance):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return True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else: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return False</a:t>
            </a:r>
          </a:p>
          <a:p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i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플레이어와 다른 차량 충돌 감지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 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in range(CAR_COUNT):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if 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player.check_collision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(CARS[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], 5):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PNUMBER -= 1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sound_crash.play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좌우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if 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player.rect.x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&gt; CARS[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].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rect.x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CARS[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].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rect.x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-= CARS[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].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rect.width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+ 10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else: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CARS[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].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rect.x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+= CARS[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].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rect.width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+ 10</a:t>
            </a:r>
          </a:p>
          <a:p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 아래 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if 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player.rect.y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&gt; CARS[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].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rect.y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CARS[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].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rect.y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-= 30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else: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CARS[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].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rect.y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+= 30</a:t>
            </a:r>
          </a:p>
          <a:p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899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/>
          </a:p>
        </p:txBody>
      </p:sp>
      <p:sp>
        <p:nvSpPr>
          <p:cNvPr id="5" name="직각 삼각형 4"/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/>
          </a:p>
        </p:txBody>
      </p:sp>
      <p:sp>
        <p:nvSpPr>
          <p:cNvPr id="6" name="TextBox 5"/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/>
              <a:t>Part 3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040781" y="121618"/>
            <a:ext cx="230704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b="0" spc="-300" dirty="0"/>
              <a:t>충돌감지 </a:t>
            </a:r>
            <a:r>
              <a:rPr lang="en-US" altLang="ko-KR" sz="3600" b="0" spc="-300" dirty="0"/>
              <a:t>- 2</a:t>
            </a:r>
            <a:endParaRPr lang="ko-KR" altLang="en-US" sz="3600" b="0" spc="-3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E759A2-1328-D0E1-92B3-DC9E23A63BD1}"/>
              </a:ext>
            </a:extLst>
          </p:cNvPr>
          <p:cNvSpPr/>
          <p:nvPr/>
        </p:nvSpPr>
        <p:spPr>
          <a:xfrm>
            <a:off x="152400" y="920349"/>
            <a:ext cx="9457765" cy="4591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상대방 차량 간</a:t>
            </a:r>
            <a:endParaRPr lang="en-US" altLang="ko-KR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 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in range(CAR_COUNT):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for j in range(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+ 1, CAR_COUNT):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if CARS[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].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check_collision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(CARS[j]):</a:t>
            </a:r>
          </a:p>
          <a:p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좌우</a:t>
            </a:r>
            <a:endParaRPr lang="en-US" altLang="ko-KR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if CARS[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].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rect.x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&gt; CARS[j].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rect.x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CARS[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].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rect.x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+= 4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CARS[j].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rect.x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-= 4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else: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CARS[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].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rect.x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-= 4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CARS[j].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rect.x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+= 4</a:t>
            </a:r>
          </a:p>
          <a:p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상하</a:t>
            </a:r>
            <a:endParaRPr lang="en-US" altLang="ko-KR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if CARS[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].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rect.y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&gt; CARS[j].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rect.y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CARS[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].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rect.y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+= CARS[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].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dy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CARS[j].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rect.y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-= CARS[j].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dy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else: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CARS[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].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rect.y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-= CARS[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].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dy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CARS[j].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rect.y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+= CARS[j].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dy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D12A95-23FE-D50D-A51E-67617650D0B5}"/>
              </a:ext>
            </a:extLst>
          </p:cNvPr>
          <p:cNvSpPr txBox="1"/>
          <p:nvPr/>
        </p:nvSpPr>
        <p:spPr>
          <a:xfrm>
            <a:off x="5943600" y="1111712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게임오버</a:t>
            </a:r>
            <a:endParaRPr lang="en-US" altLang="ko-KR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 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in range(CAR_COUNT):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if PNUMBER &lt;= 0: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collision = True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pygame.mixer.music.stop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sound_crash.play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sleep(2)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pygame.mouse.set_visible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(True)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break</a:t>
            </a:r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3138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Part 3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spc="-300" dirty="0">
                <a:solidFill>
                  <a:prstClr val="black"/>
                </a:solidFill>
                <a:latin typeface="Pretendard"/>
              </a:rPr>
              <a:t>마무리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8695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CD5E77-8D22-45E3-98F0-D2E9448C2896}"/>
              </a:ext>
            </a:extLst>
          </p:cNvPr>
          <p:cNvSpPr/>
          <p:nvPr/>
        </p:nvSpPr>
        <p:spPr>
          <a:xfrm>
            <a:off x="4459143" y="0"/>
            <a:ext cx="16368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370923" y="3615573"/>
            <a:ext cx="571021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400" b="1" dirty="0">
                <a:solidFill>
                  <a:prstClr val="black"/>
                </a:solidFill>
                <a:latin typeface="Pretendard"/>
              </a:rPr>
              <a:t>당신의 한계가 </a:t>
            </a:r>
            <a:r>
              <a:rPr lang="ko-KR" altLang="en-US" sz="3400" b="1" dirty="0" err="1">
                <a:solidFill>
                  <a:prstClr val="black"/>
                </a:solidFill>
                <a:latin typeface="Pretendard"/>
              </a:rPr>
              <a:t>어디까지인지</a:t>
            </a:r>
            <a:endParaRPr lang="en-US" altLang="ko-KR" sz="3400" b="1" dirty="0">
              <a:solidFill>
                <a:prstClr val="black"/>
              </a:solidFill>
              <a:latin typeface="Pretendard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한 번 시험해 보세요</a:t>
            </a:r>
            <a:r>
              <a:rPr kumimoji="0" lang="en-US" altLang="ko-KR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!</a:t>
            </a:r>
            <a:endParaRPr kumimoji="0" lang="ko-KR" altLang="en-US" sz="3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pic>
        <p:nvPicPr>
          <p:cNvPr id="2" name="그림 1" descr="텍스트이(가) 표시된 사진">
            <a:extLst>
              <a:ext uri="{FF2B5EF4-FFF2-40B4-BE49-F238E27FC236}">
                <a16:creationId xmlns:a16="http://schemas.microsoft.com/office/drawing/2014/main" id="{9C032895-1EFC-D625-2332-1FDB6CCD7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8" y="937218"/>
            <a:ext cx="3959986" cy="57683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9BFAC2-F07A-8DDD-C037-62A51B094B60}"/>
              </a:ext>
            </a:extLst>
          </p:cNvPr>
          <p:cNvSpPr txBox="1"/>
          <p:nvPr/>
        </p:nvSpPr>
        <p:spPr>
          <a:xfrm>
            <a:off x="6370923" y="2534541"/>
            <a:ext cx="60984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retendard"/>
                <a:cs typeface="+mn-cs"/>
              </a:rPr>
              <a:t>PyRacin</a:t>
            </a:r>
            <a:r>
              <a:rPr lang="en-US" altLang="ko-KR" sz="4000" i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</a:rPr>
              <a:t>g</a:t>
            </a:r>
            <a:endParaRPr kumimoji="0" lang="en-US" altLang="ko-KR" sz="400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113060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7337C9-A12A-4525-B722-FB188B3C2A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9103E8-A5E8-4394-A41A-79964AC208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0B13E3B-54EE-4BE1-9674-C4380BF73C5D}"/>
              </a:ext>
            </a:extLst>
          </p:cNvPr>
          <p:cNvGrpSpPr/>
          <p:nvPr/>
        </p:nvGrpSpPr>
        <p:grpSpPr>
          <a:xfrm>
            <a:off x="508000" y="488950"/>
            <a:ext cx="2203450" cy="2203450"/>
            <a:chOff x="673100" y="476250"/>
            <a:chExt cx="2324100" cy="23241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AC70B639-FE0D-48D1-B26A-A11CF6618853}"/>
                </a:ext>
              </a:extLst>
            </p:cNvPr>
            <p:cNvCxnSpPr/>
            <p:nvPr/>
          </p:nvCxnSpPr>
          <p:spPr>
            <a:xfrm>
              <a:off x="673100" y="571500"/>
              <a:ext cx="2324100" cy="0"/>
            </a:xfrm>
            <a:prstGeom prst="line">
              <a:avLst/>
            </a:prstGeom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684FC7AE-2BFB-4BDE-937B-628516D9CBB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406400" y="1638300"/>
              <a:ext cx="2324100" cy="0"/>
            </a:xfrm>
            <a:prstGeom prst="line">
              <a:avLst/>
            </a:prstGeom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309E24A-1469-474E-8A5D-147D7F38E3CB}"/>
              </a:ext>
            </a:extLst>
          </p:cNvPr>
          <p:cNvGrpSpPr/>
          <p:nvPr/>
        </p:nvGrpSpPr>
        <p:grpSpPr>
          <a:xfrm>
            <a:off x="1172531" y="1158511"/>
            <a:ext cx="2203450" cy="2203450"/>
            <a:chOff x="673100" y="476250"/>
            <a:chExt cx="2324100" cy="2324100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43B2B50C-CA7B-4523-ABCE-1DC8DBD9E8F3}"/>
                </a:ext>
              </a:extLst>
            </p:cNvPr>
            <p:cNvCxnSpPr/>
            <p:nvPr/>
          </p:nvCxnSpPr>
          <p:spPr>
            <a:xfrm>
              <a:off x="673100" y="571500"/>
              <a:ext cx="2324100" cy="0"/>
            </a:xfrm>
            <a:prstGeom prst="line">
              <a:avLst/>
            </a:prstGeom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FE98160E-5AC8-45CC-ADCD-CC1A392534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406400" y="1638300"/>
              <a:ext cx="2324100" cy="0"/>
            </a:xfrm>
            <a:prstGeom prst="line">
              <a:avLst/>
            </a:prstGeom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31B548A-764E-4925-9C48-4D80FCCFE000}"/>
              </a:ext>
            </a:extLst>
          </p:cNvPr>
          <p:cNvSpPr txBox="1"/>
          <p:nvPr/>
        </p:nvSpPr>
        <p:spPr>
          <a:xfrm>
            <a:off x="7381216" y="5105400"/>
            <a:ext cx="40995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0" b="1" i="1" dirty="0" err="1">
                <a:solidFill>
                  <a:schemeClr val="bg1"/>
                </a:solidFill>
                <a:latin typeface="+mj-ea"/>
                <a:ea typeface="+mj-ea"/>
              </a:rPr>
              <a:t>PyRacing</a:t>
            </a:r>
            <a:endParaRPr lang="ko-KR" altLang="en-US" sz="8000" b="1" i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388FAE80-F7CB-4490-2BF2-C55D856B7669}"/>
                  </a:ext>
                </a:extLst>
              </p14:cNvPr>
              <p14:cNvContentPartPr/>
              <p14:nvPr/>
            </p14:nvContentPartPr>
            <p14:xfrm>
              <a:off x="2930781" y="3020753"/>
              <a:ext cx="781560" cy="95508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388FAE80-F7CB-4490-2BF2-C55D856B76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41141" y="2840753"/>
                <a:ext cx="961200" cy="131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116F5702-BBB7-8922-83A5-C0C887C2B22C}"/>
                  </a:ext>
                </a:extLst>
              </p14:cNvPr>
              <p14:cNvContentPartPr/>
              <p14:nvPr/>
            </p14:nvContentPartPr>
            <p14:xfrm>
              <a:off x="2347941" y="2958113"/>
              <a:ext cx="1686240" cy="160884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116F5702-BBB7-8922-83A5-C0C887C2B2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57941" y="2778113"/>
                <a:ext cx="1865880" cy="196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648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각 삼각형 7"/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57922" y="2853813"/>
            <a:ext cx="1386143" cy="5732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Part 1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6169" y="3423422"/>
            <a:ext cx="1274546" cy="7561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400" b="1">
                <a:solidFill>
                  <a:schemeClr val="bg1"/>
                </a:solidFill>
              </a:rPr>
              <a:t>개요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995535" y="6586181"/>
            <a:ext cx="2186526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900">
                <a:solidFill>
                  <a:schemeClr val="bg1"/>
                </a:solidFill>
                <a:latin typeface="Arial"/>
                <a:cs typeface="Arial"/>
              </a:rPr>
              <a:t>ⓒSaebyeol Yu.</a:t>
            </a:r>
            <a:r>
              <a:rPr lang="ko-KR" altLang="en-US" sz="90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ko-KR" sz="900">
                <a:solidFill>
                  <a:schemeClr val="bg1"/>
                </a:solidFill>
                <a:latin typeface="Arial"/>
                <a:cs typeface="Arial"/>
              </a:rPr>
              <a:t>Saebyeol’s</a:t>
            </a:r>
            <a:r>
              <a:rPr lang="ko-KR" altLang="en-US" sz="90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ko-KR" sz="900">
                <a:solidFill>
                  <a:schemeClr val="bg1"/>
                </a:solidFill>
                <a:latin typeface="Arial"/>
                <a:cs typeface="Arial"/>
              </a:rPr>
              <a:t>PowerPoint</a:t>
            </a:r>
            <a:endParaRPr lang="ko-KR" altLang="en-US" sz="90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966" y="144966"/>
            <a:ext cx="66084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928" y="109284"/>
            <a:ext cx="1093887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개요</a:t>
            </a:r>
          </a:p>
        </p:txBody>
      </p:sp>
      <p:graphicFrame>
        <p:nvGraphicFramePr>
          <p:cNvPr id="7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731655"/>
              </p:ext>
            </p:extLst>
          </p:nvPr>
        </p:nvGraphicFramePr>
        <p:xfrm>
          <a:off x="854928" y="1261843"/>
          <a:ext cx="10567035" cy="4092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95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746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4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PyRacing</a:t>
                      </a:r>
                      <a:endParaRPr lang="en-US" altLang="ko-KR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746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기간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2022-09-01 ~ 2022-12-08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746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팀원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신오철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조현기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이하영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박 건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이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746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사용 언어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Python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746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주제 </a:t>
                      </a:r>
                      <a:endParaRPr lang="en-US" altLang="ko-KR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선정 이유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평소 관심이 있던 분야인 게임을 직접 만들어 봄으로써 프로그램 개발 능력을 향상시키기 위하여</a:t>
                      </a:r>
                      <a:endParaRPr lang="en-US" altLang="ko-KR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966" y="144966"/>
            <a:ext cx="66084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F980C6-2D62-C099-3832-C32092101809}"/>
              </a:ext>
            </a:extLst>
          </p:cNvPr>
          <p:cNvSpPr txBox="1"/>
          <p:nvPr/>
        </p:nvSpPr>
        <p:spPr>
          <a:xfrm>
            <a:off x="144966" y="452743"/>
            <a:ext cx="200567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400" dirty="0">
                <a:latin typeface="+mj-ea"/>
                <a:ea typeface="+mj-ea"/>
              </a:rPr>
              <a:t>팀 구성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9191DD6-AFC6-0969-CA1F-B30C5E90BDAB}"/>
              </a:ext>
            </a:extLst>
          </p:cNvPr>
          <p:cNvCxnSpPr/>
          <p:nvPr/>
        </p:nvCxnSpPr>
        <p:spPr>
          <a:xfrm>
            <a:off x="0" y="1222184"/>
            <a:ext cx="5746596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5" name="_x350567024">
            <a:extLst>
              <a:ext uri="{FF2B5EF4-FFF2-40B4-BE49-F238E27FC236}">
                <a16:creationId xmlns:a16="http://schemas.microsoft.com/office/drawing/2014/main" id="{F175E5F5-E2C5-1DE1-02EA-966B2BE6A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42001"/>
            <a:ext cx="12192000" cy="436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26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각 삼각형 7"/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57922" y="2853813"/>
            <a:ext cx="125944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dirty="0">
                <a:solidFill>
                  <a:schemeClr val="bg1"/>
                </a:solidFill>
              </a:rPr>
              <a:t>Part 2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6169" y="3423422"/>
            <a:ext cx="256993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400" b="1" dirty="0">
                <a:solidFill>
                  <a:schemeClr val="bg1"/>
                </a:solidFill>
              </a:rPr>
              <a:t>게임 화면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995535" y="6586181"/>
            <a:ext cx="2186526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900">
                <a:solidFill>
                  <a:schemeClr val="bg1"/>
                </a:solidFill>
                <a:latin typeface="Arial"/>
                <a:cs typeface="Arial"/>
              </a:rPr>
              <a:t>ⓒSaebyeol Yu.</a:t>
            </a:r>
            <a:r>
              <a:rPr lang="ko-KR" altLang="en-US" sz="90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ko-KR" sz="900">
                <a:solidFill>
                  <a:schemeClr val="bg1"/>
                </a:solidFill>
                <a:latin typeface="Arial"/>
                <a:cs typeface="Arial"/>
              </a:rPr>
              <a:t>Saebyeol’s</a:t>
            </a:r>
            <a:r>
              <a:rPr lang="ko-KR" altLang="en-US" sz="90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ko-KR" sz="900">
                <a:solidFill>
                  <a:schemeClr val="bg1"/>
                </a:solidFill>
                <a:latin typeface="Arial"/>
                <a:cs typeface="Arial"/>
              </a:rPr>
              <a:t>PowerPoint</a:t>
            </a:r>
            <a:endParaRPr lang="ko-KR" altLang="en-US" sz="90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1AC80B5-76D3-4C80-91CF-843F3BE9B037}"/>
              </a:ext>
            </a:extLst>
          </p:cNvPr>
          <p:cNvSpPr txBox="1"/>
          <p:nvPr/>
        </p:nvSpPr>
        <p:spPr>
          <a:xfrm>
            <a:off x="361950" y="5298637"/>
            <a:ext cx="78867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200" b="1" dirty="0" err="1">
                <a:solidFill>
                  <a:prstClr val="black"/>
                </a:solidFill>
                <a:latin typeface="Pretendard ExtraBold"/>
                <a:ea typeface="+mj-ea"/>
              </a:rPr>
              <a:t>PyRacing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ExtraBold"/>
              <a:ea typeface="+mj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044084-37DD-4FD9-B296-DD230F9F36C9}"/>
              </a:ext>
            </a:extLst>
          </p:cNvPr>
          <p:cNvSpPr txBox="1"/>
          <p:nvPr/>
        </p:nvSpPr>
        <p:spPr>
          <a:xfrm>
            <a:off x="361950" y="3525776"/>
            <a:ext cx="54449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Pretendard"/>
              </a:rPr>
              <a:t>게임 실행 시 처음 나타나는 화면</a:t>
            </a:r>
            <a:endParaRPr lang="en-US" altLang="ko-KR" b="1" dirty="0">
              <a:solidFill>
                <a:prstClr val="black"/>
              </a:solidFill>
              <a:latin typeface="Pretendard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스페이스 바를 누르게 되면 엔진음과 함께 게임 시작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77D4468-06E3-4AD1-BEB7-A6157B33EC3E}"/>
              </a:ext>
            </a:extLst>
          </p:cNvPr>
          <p:cNvCxnSpPr/>
          <p:nvPr/>
        </p:nvCxnSpPr>
        <p:spPr>
          <a:xfrm>
            <a:off x="361950" y="3429000"/>
            <a:ext cx="1352550" cy="0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EF787B9B-F20B-E0AB-2E15-B9562EB19854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46272-EE31-195A-2427-230605860760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2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91C3A2-6933-2360-F077-1474D15F877F}"/>
              </a:ext>
            </a:extLst>
          </p:cNvPr>
          <p:cNvSpPr txBox="1"/>
          <p:nvPr/>
        </p:nvSpPr>
        <p:spPr>
          <a:xfrm>
            <a:off x="1040781" y="121618"/>
            <a:ext cx="1943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게임 화면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627AD21-2E36-17AE-7646-1493F7C01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854" y="167785"/>
            <a:ext cx="3818365" cy="579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5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1AC80B5-76D3-4C80-91CF-843F3BE9B037}"/>
              </a:ext>
            </a:extLst>
          </p:cNvPr>
          <p:cNvSpPr txBox="1"/>
          <p:nvPr/>
        </p:nvSpPr>
        <p:spPr>
          <a:xfrm>
            <a:off x="361950" y="5298637"/>
            <a:ext cx="78867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ExtraBold"/>
                <a:ea typeface="+mj-ea"/>
                <a:cs typeface="+mn-cs"/>
              </a:rPr>
              <a:t>PyRacing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ExtraBold"/>
              <a:ea typeface="+mj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044084-37DD-4FD9-B296-DD230F9F36C9}"/>
              </a:ext>
            </a:extLst>
          </p:cNvPr>
          <p:cNvSpPr txBox="1"/>
          <p:nvPr/>
        </p:nvSpPr>
        <p:spPr>
          <a:xfrm>
            <a:off x="361950" y="3525776"/>
            <a:ext cx="54449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 dirty="0">
                <a:solidFill>
                  <a:prstClr val="black"/>
                </a:solidFill>
                <a:latin typeface="Pretendard"/>
              </a:rPr>
              <a:t>게임이 시작하면 본인 차량 </a:t>
            </a:r>
            <a:r>
              <a:rPr lang="en-US" altLang="ko-KR" b="1" dirty="0">
                <a:solidFill>
                  <a:prstClr val="black"/>
                </a:solidFill>
                <a:latin typeface="Pretendard"/>
              </a:rPr>
              <a:t>1</a:t>
            </a:r>
            <a:r>
              <a:rPr lang="ko-KR" altLang="en-US" b="1" dirty="0">
                <a:solidFill>
                  <a:prstClr val="black"/>
                </a:solidFill>
                <a:latin typeface="Pretendard"/>
              </a:rPr>
              <a:t>대와 상대방 차량 </a:t>
            </a:r>
            <a:r>
              <a:rPr lang="en-US" altLang="ko-KR" b="1" dirty="0">
                <a:solidFill>
                  <a:prstClr val="black"/>
                </a:solidFill>
                <a:latin typeface="Pretendard"/>
              </a:rPr>
              <a:t>5</a:t>
            </a:r>
            <a:r>
              <a:rPr lang="ko-KR" altLang="en-US" b="1" dirty="0">
                <a:solidFill>
                  <a:prstClr val="black"/>
                </a:solidFill>
                <a:latin typeface="Pretendard"/>
              </a:rPr>
              <a:t>대가 등장</a:t>
            </a:r>
            <a:endParaRPr lang="en-US" altLang="ko-KR" b="1" dirty="0">
              <a:solidFill>
                <a:prstClr val="black"/>
              </a:solidFill>
              <a:latin typeface="Pretendard"/>
            </a:endParaRPr>
          </a:p>
          <a:p>
            <a:pPr lvl="0"/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상대방 차량을 피해 최대한 많은 점수를 얻어야 함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77D4468-06E3-4AD1-BEB7-A6157B33EC3E}"/>
              </a:ext>
            </a:extLst>
          </p:cNvPr>
          <p:cNvCxnSpPr/>
          <p:nvPr/>
        </p:nvCxnSpPr>
        <p:spPr>
          <a:xfrm>
            <a:off x="361950" y="3429000"/>
            <a:ext cx="1352550" cy="0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EF787B9B-F20B-E0AB-2E15-B9562EB19854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46272-EE31-195A-2427-230605860760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Part 2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91C3A2-6933-2360-F077-1474D15F877F}"/>
              </a:ext>
            </a:extLst>
          </p:cNvPr>
          <p:cNvSpPr txBox="1"/>
          <p:nvPr/>
        </p:nvSpPr>
        <p:spPr>
          <a:xfrm>
            <a:off x="1040781" y="121618"/>
            <a:ext cx="1943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게임 화면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CA4A436-FAF4-E845-ED60-0BBC87C82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167" y="306284"/>
            <a:ext cx="3631052" cy="548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06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1AC80B5-76D3-4C80-91CF-843F3BE9B037}"/>
              </a:ext>
            </a:extLst>
          </p:cNvPr>
          <p:cNvSpPr txBox="1"/>
          <p:nvPr/>
        </p:nvSpPr>
        <p:spPr>
          <a:xfrm>
            <a:off x="361950" y="5298637"/>
            <a:ext cx="78867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ExtraBold"/>
                <a:ea typeface="+mj-ea"/>
                <a:cs typeface="+mn-cs"/>
              </a:rPr>
              <a:t>PyRacing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ExtraBold"/>
              <a:ea typeface="+mj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044084-37DD-4FD9-B296-DD230F9F36C9}"/>
              </a:ext>
            </a:extLst>
          </p:cNvPr>
          <p:cNvSpPr txBox="1"/>
          <p:nvPr/>
        </p:nvSpPr>
        <p:spPr>
          <a:xfrm>
            <a:off x="4168877" y="5667985"/>
            <a:ext cx="7886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스코어가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300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점을 넘어가면 스테이지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2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가 시작되면서 상대방 차량 속도 상승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스테이지가 바뀔 </a:t>
            </a:r>
            <a:r>
              <a:rPr lang="ko-KR" altLang="en-US" b="1" dirty="0">
                <a:solidFill>
                  <a:prstClr val="black"/>
                </a:solidFill>
                <a:latin typeface="Pretendard"/>
              </a:rPr>
              <a:t>때 마다 오일 아이템 하나씩 생성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77D4468-06E3-4AD1-BEB7-A6157B33EC3E}"/>
              </a:ext>
            </a:extLst>
          </p:cNvPr>
          <p:cNvCxnSpPr>
            <a:cxnSpLocks/>
          </p:cNvCxnSpPr>
          <p:nvPr/>
        </p:nvCxnSpPr>
        <p:spPr>
          <a:xfrm>
            <a:off x="4168878" y="5571209"/>
            <a:ext cx="1392366" cy="0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EF787B9B-F20B-E0AB-2E15-B9562EB19854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46272-EE31-195A-2427-230605860760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Part </a:t>
            </a:r>
            <a:r>
              <a:rPr lang="en-US" altLang="ko-KR" sz="1200" dirty="0">
                <a:solidFill>
                  <a:prstClr val="black"/>
                </a:solidFill>
                <a:latin typeface="Pretendard"/>
              </a:rPr>
              <a:t>2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91C3A2-6933-2360-F077-1474D15F877F}"/>
              </a:ext>
            </a:extLst>
          </p:cNvPr>
          <p:cNvSpPr txBox="1"/>
          <p:nvPr/>
        </p:nvSpPr>
        <p:spPr>
          <a:xfrm>
            <a:off x="1040781" y="121618"/>
            <a:ext cx="1943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게임 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C7A75D-0D27-7ECC-10DD-1263115FB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646" y="839865"/>
            <a:ext cx="2865910" cy="43120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ACF34C-31C5-FFB8-552B-AA008E85F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790" y="778690"/>
            <a:ext cx="2927947" cy="4373186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38B0C771-2639-AD3E-31E2-06BD25AD2F7B}"/>
              </a:ext>
            </a:extLst>
          </p:cNvPr>
          <p:cNvSpPr/>
          <p:nvPr/>
        </p:nvSpPr>
        <p:spPr>
          <a:xfrm>
            <a:off x="5687817" y="2517967"/>
            <a:ext cx="1146638" cy="109138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59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1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560"/>
      </a:accent1>
      <a:accent2>
        <a:srgbClr val="1C91F9"/>
      </a:accent2>
      <a:accent3>
        <a:srgbClr val="D5835E"/>
      </a:accent3>
      <a:accent4>
        <a:srgbClr val="F6D0AB"/>
      </a:accent4>
      <a:accent5>
        <a:srgbClr val="F9AB8F"/>
      </a:accent5>
      <a:accent6>
        <a:srgbClr val="E7E0D1"/>
      </a:accent6>
      <a:hlink>
        <a:srgbClr val="3F3F3F"/>
      </a:hlink>
      <a:folHlink>
        <a:srgbClr val="3F3F3F"/>
      </a:folHlink>
    </a:clrScheme>
    <a:fontScheme name="Pretendard ExtraBold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6ED0710C7E9DA54E840DC1D903C3B134" ma:contentTypeVersion="2" ma:contentTypeDescription="새 문서를 만듭니다." ma:contentTypeScope="" ma:versionID="bfebf80fd7d9e588393f21dc6525fbd9">
  <xsd:schema xmlns:xsd="http://www.w3.org/2001/XMLSchema" xmlns:xs="http://www.w3.org/2001/XMLSchema" xmlns:p="http://schemas.microsoft.com/office/2006/metadata/properties" xmlns:ns3="bc768a08-8684-4959-b8e8-ece0cd95ef1c" targetNamespace="http://schemas.microsoft.com/office/2006/metadata/properties" ma:root="true" ma:fieldsID="052892fcf162a25d66d5400a26e2519c" ns3:_="">
    <xsd:import namespace="bc768a08-8684-4959-b8e8-ece0cd95ef1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768a08-8684-4959-b8e8-ece0cd95ef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8B4EB43-980B-41FC-8523-EEE5C6698E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c768a08-8684-4959-b8e8-ece0cd95ef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8A942E0-5D7D-4544-AED8-4CD197F818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733F372-CC7B-4C4E-8909-1C5BC482BC21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bc768a08-8684-4959-b8e8-ece0cd95ef1c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929</TotalTime>
  <Words>1639</Words>
  <Application>Microsoft Office PowerPoint</Application>
  <PresentationFormat>와이드스크린</PresentationFormat>
  <Paragraphs>248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Pretendard</vt:lpstr>
      <vt:lpstr>Pretendard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신오철</cp:lastModifiedBy>
  <cp:revision>88</cp:revision>
  <dcterms:created xsi:type="dcterms:W3CDTF">2021-12-28T06:54:01Z</dcterms:created>
  <dcterms:modified xsi:type="dcterms:W3CDTF">2022-12-07T18:51:33Z</dcterms:modified>
  <cp:version>1000.0000.01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0x0101006ED0710C7E9DA54E840DC1D903C3B134</vt:lpwstr>
  </property>
</Properties>
</file>